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7" r:id="rId2"/>
    <p:sldId id="337" r:id="rId3"/>
    <p:sldId id="335" r:id="rId4"/>
    <p:sldId id="331" r:id="rId5"/>
    <p:sldId id="336" r:id="rId6"/>
    <p:sldId id="338" r:id="rId7"/>
    <p:sldId id="339" r:id="rId8"/>
    <p:sldId id="328" r:id="rId9"/>
  </p:sldIdLst>
  <p:sldSz cx="9144000" cy="6858000" type="screen4x3"/>
  <p:notesSz cx="6669088" cy="97742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Гончаров Виктор Александрович" initials="ГВА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76" autoAdjust="0"/>
  </p:normalViewPr>
  <p:slideViewPr>
    <p:cSldViewPr>
      <p:cViewPr>
        <p:scale>
          <a:sx n="93" d="100"/>
          <a:sy n="93" d="100"/>
        </p:scale>
        <p:origin x="-2154" y="-4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Заголовок</c:v>
                </c:pt>
              </c:strCache>
            </c:strRef>
          </c:tx>
          <c:explosion val="6"/>
          <c:dPt>
            <c:idx val="3"/>
            <c:bubble3D val="0"/>
            <c:spPr>
              <a:solidFill>
                <a:srgbClr val="0D75BA"/>
              </a:solidFill>
            </c:spPr>
          </c:dPt>
          <c:dPt>
            <c:idx val="4"/>
            <c:bubble3D val="0"/>
            <c:spPr>
              <a:solidFill>
                <a:srgbClr val="00B0F0"/>
              </a:solidFill>
            </c:spPr>
          </c:dPt>
          <c:cat>
            <c:strRef>
              <c:f>Лист1!$A$2:$A$6</c:f>
              <c:strCache>
                <c:ptCount val="5"/>
                <c:pt idx="0">
                  <c:v>Высокая категория риска</c:v>
                </c:pt>
                <c:pt idx="1">
                  <c:v>Значительная категория риска</c:v>
                </c:pt>
                <c:pt idx="2">
                  <c:v>Средняя категория риска</c:v>
                </c:pt>
                <c:pt idx="3">
                  <c:v>Умеренная категория риска</c:v>
                </c:pt>
                <c:pt idx="4">
                  <c:v>Низкая категория риска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77</c:v>
                </c:pt>
                <c:pt idx="1">
                  <c:v>1686</c:v>
                </c:pt>
                <c:pt idx="2">
                  <c:v>782</c:v>
                </c:pt>
                <c:pt idx="3">
                  <c:v>7667</c:v>
                </c:pt>
                <c:pt idx="4">
                  <c:v>11850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6102826568939055E-2"/>
          <c:y val="2.1458334959671164E-2"/>
          <c:w val="0.91043476052379324"/>
          <c:h val="0.7075992044389050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 год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h="0"/>
            </a:sp3d>
          </c:spPr>
          <c:invertIfNegative val="0"/>
          <c:dLbls>
            <c:dLbl>
              <c:idx val="0"/>
              <c:layout>
                <c:manualLayout>
                  <c:x val="1.3888888888888892E-2"/>
                  <c:y val="-3.367239937056475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327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6234567901234573E-2"/>
                  <c:y val="-3.367239937056476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13664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1604742144611014E-2"/>
                  <c:y val="-6.220530299905119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440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518518518518521E-2"/>
                  <c:y val="-3.367239937056476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1985,6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количество проверок</c:v>
                </c:pt>
                <c:pt idx="1">
                  <c:v>количество выявленных нарушений</c:v>
                </c:pt>
                <c:pt idx="2">
                  <c:v>количество административных наказаний</c:v>
                </c:pt>
                <c:pt idx="3">
                  <c:v>сумма наложенных штрафов, тыс.руб.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</c:v>
                </c:pt>
                <c:pt idx="1">
                  <c:v>60</c:v>
                </c:pt>
                <c:pt idx="2">
                  <c:v>10</c:v>
                </c:pt>
                <c:pt idx="3">
                  <c:v>860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70034688"/>
        <c:axId val="170049920"/>
        <c:axId val="0"/>
      </c:bar3DChart>
      <c:catAx>
        <c:axId val="170034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70049920"/>
        <c:crosses val="autoZero"/>
        <c:auto val="1"/>
        <c:lblAlgn val="ctr"/>
        <c:lblOffset val="100"/>
        <c:noMultiLvlLbl val="0"/>
      </c:catAx>
      <c:valAx>
        <c:axId val="170049920"/>
        <c:scaling>
          <c:orientation val="minMax"/>
          <c:max val="130"/>
          <c:min val="0"/>
        </c:scaling>
        <c:delete val="1"/>
        <c:axPos val="r"/>
        <c:majorGridlines/>
        <c:numFmt formatCode="General" sourceLinked="1"/>
        <c:majorTickMark val="out"/>
        <c:minorTickMark val="none"/>
        <c:tickLblPos val="none"/>
        <c:crossAx val="170034688"/>
        <c:crosses val="max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0.19645</cdr:x>
      <cdr:y>0.88676</cdr:y>
    </cdr:from>
    <cdr:to>
      <cdr:x>0.34242</cdr:x>
      <cdr:y>0.96336</cdr:y>
    </cdr:to>
    <cdr:sp macro="" textlink="">
      <cdr:nvSpPr>
        <cdr:cNvPr id="2" name="TextBox 28"/>
        <cdr:cNvSpPr txBox="1"/>
      </cdr:nvSpPr>
      <cdr:spPr>
        <a:xfrm xmlns:a="http://schemas.openxmlformats.org/drawingml/2006/main">
          <a:off x="1108035" y="3206680"/>
          <a:ext cx="823298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dirty="0" smtClean="0">
              <a:solidFill>
                <a:srgbClr val="0068AB"/>
              </a:solidFill>
              <a:latin typeface="a_PlakatTitul" panose="020B0802030202020200" pitchFamily="34" charset="-52"/>
              <a:cs typeface="Lato Black" pitchFamily="34" charset="0"/>
            </a:rPr>
            <a:t>11850</a:t>
          </a:r>
          <a:endParaRPr lang="ru-RU" sz="1200" dirty="0">
            <a:solidFill>
              <a:srgbClr val="0068AB"/>
            </a:solidFill>
            <a:latin typeface="a_PlakatTitul" panose="020B0802030202020200" pitchFamily="34" charset="-52"/>
            <a:cs typeface="Lato Black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0.05241</cdr:x>
      <cdr:y>0.79797</cdr:y>
    </cdr:from>
    <cdr:to>
      <cdr:x>0.16352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31279" y="388776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890664" cy="488791"/>
          </a:xfrm>
          <a:prstGeom prst="rect">
            <a:avLst/>
          </a:prstGeom>
        </p:spPr>
        <p:txBody>
          <a:bodyPr vert="horz" lIns="90178" tIns="45089" rIns="90178" bIns="45089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6868" y="1"/>
            <a:ext cx="2890664" cy="488791"/>
          </a:xfrm>
          <a:prstGeom prst="rect">
            <a:avLst/>
          </a:prstGeom>
        </p:spPr>
        <p:txBody>
          <a:bodyPr vert="horz" lIns="90178" tIns="45089" rIns="90178" bIns="45089" rtlCol="0"/>
          <a:lstStyle>
            <a:lvl1pPr algn="r">
              <a:defRPr sz="1100"/>
            </a:lvl1pPr>
          </a:lstStyle>
          <a:p>
            <a:fld id="{35FFFB1F-79CC-44C5-B7F5-3A9FDEC66893}" type="datetimeFigureOut">
              <a:rPr lang="ru-RU" smtClean="0"/>
              <a:pPr/>
              <a:t>16.11.22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283876"/>
            <a:ext cx="2890664" cy="488790"/>
          </a:xfrm>
          <a:prstGeom prst="rect">
            <a:avLst/>
          </a:prstGeom>
        </p:spPr>
        <p:txBody>
          <a:bodyPr vert="horz" lIns="90178" tIns="45089" rIns="90178" bIns="45089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6868" y="9283876"/>
            <a:ext cx="2890664" cy="488790"/>
          </a:xfrm>
          <a:prstGeom prst="rect">
            <a:avLst/>
          </a:prstGeom>
        </p:spPr>
        <p:txBody>
          <a:bodyPr vert="horz" lIns="90178" tIns="45089" rIns="90178" bIns="45089" rtlCol="0" anchor="b"/>
          <a:lstStyle>
            <a:lvl1pPr algn="r">
              <a:defRPr sz="1100"/>
            </a:lvl1pPr>
          </a:lstStyle>
          <a:p>
            <a:fld id="{F55F4DB3-C987-4BD4-875C-3B38C73857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106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890664" cy="488791"/>
          </a:xfrm>
          <a:prstGeom prst="rect">
            <a:avLst/>
          </a:prstGeom>
        </p:spPr>
        <p:txBody>
          <a:bodyPr vert="horz" lIns="90178" tIns="45089" rIns="90178" bIns="45089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6868" y="1"/>
            <a:ext cx="2890664" cy="488791"/>
          </a:xfrm>
          <a:prstGeom prst="rect">
            <a:avLst/>
          </a:prstGeom>
        </p:spPr>
        <p:txBody>
          <a:bodyPr vert="horz" lIns="90178" tIns="45089" rIns="90178" bIns="45089" rtlCol="0"/>
          <a:lstStyle>
            <a:lvl1pPr algn="r">
              <a:defRPr sz="1100"/>
            </a:lvl1pPr>
          </a:lstStyle>
          <a:p>
            <a:fld id="{F6EE2975-3A49-4B55-95F0-3874B6F44EA2}" type="datetimeFigureOut">
              <a:rPr lang="ru-RU" smtClean="0"/>
              <a:pPr/>
              <a:t>16.11.22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733425"/>
            <a:ext cx="4884738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178" tIns="45089" rIns="90178" bIns="4508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599" y="4642724"/>
            <a:ext cx="5335893" cy="4399115"/>
          </a:xfrm>
          <a:prstGeom prst="rect">
            <a:avLst/>
          </a:prstGeom>
        </p:spPr>
        <p:txBody>
          <a:bodyPr vert="horz" lIns="90178" tIns="45089" rIns="90178" bIns="4508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283876"/>
            <a:ext cx="2890664" cy="488790"/>
          </a:xfrm>
          <a:prstGeom prst="rect">
            <a:avLst/>
          </a:prstGeom>
        </p:spPr>
        <p:txBody>
          <a:bodyPr vert="horz" lIns="90178" tIns="45089" rIns="90178" bIns="45089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6868" y="9283876"/>
            <a:ext cx="2890664" cy="488790"/>
          </a:xfrm>
          <a:prstGeom prst="rect">
            <a:avLst/>
          </a:prstGeom>
        </p:spPr>
        <p:txBody>
          <a:bodyPr vert="horz" lIns="90178" tIns="45089" rIns="90178" bIns="45089" rtlCol="0" anchor="b"/>
          <a:lstStyle>
            <a:lvl1pPr algn="r">
              <a:defRPr sz="1100"/>
            </a:lvl1pPr>
          </a:lstStyle>
          <a:p>
            <a:fld id="{E6E50868-E48F-4C97-9454-7C791E8A42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853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D4ED3DE7-EBD2-428E-97A2-FB3390C05807}" type="datetimeFigureOut">
              <a:rPr lang="en-US"/>
              <a:pPr>
                <a:defRPr/>
              </a:pPr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CFD58BEE-5225-4055-A571-B0E754540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097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29874087-2B13-409D-A053-F94EAC981145}" type="datetimeFigureOut">
              <a:rPr lang="en-US"/>
              <a:pPr>
                <a:defRPr/>
              </a:pPr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1762A1F7-1E70-4808-A017-24BED303C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632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49DF5CAE-FF43-4BE9-84CE-202D3091D790}" type="datetimeFigureOut">
              <a:rPr lang="en-US"/>
              <a:pPr>
                <a:defRPr/>
              </a:pPr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C4864517-F813-4A71-BBBD-62D1377144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8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4882ADDE-6DBE-4F21-9BD7-E0A0151BC925}" type="datetimeFigureOut">
              <a:rPr lang="en-US"/>
              <a:pPr>
                <a:defRPr/>
              </a:pPr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8B632D75-0C0E-4DCD-93EA-F60136CB1D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286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56C0CA80-53DB-4490-BC06-D11E79071FBE}" type="datetimeFigureOut">
              <a:rPr lang="en-US"/>
              <a:pPr>
                <a:defRPr/>
              </a:pPr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3BCFA49E-A023-4C6E-A019-D942D58782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858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0A8DE75F-5EEB-4923-A9BA-1E8149536DE1}" type="datetimeFigureOut">
              <a:rPr lang="en-US"/>
              <a:pPr>
                <a:defRPr/>
              </a:pPr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4EA63FD4-60FD-4EB9-B149-12270BE090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913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6FACA9C2-AC16-435C-93B9-AD789A813A5B}" type="datetimeFigureOut">
              <a:rPr lang="en-US"/>
              <a:pPr>
                <a:defRPr/>
              </a:pPr>
              <a:t>11/16/2022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13D5A0A0-FAF6-4CF9-A201-635FE8E8DE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49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6FD2580B-36D3-4F19-8748-3F298794F990}" type="datetimeFigureOut">
              <a:rPr lang="en-US"/>
              <a:pPr>
                <a:defRPr/>
              </a:pPr>
              <a:t>11/16/2022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FD3D739D-A030-4268-B252-9BBD10CB5C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094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4587601B-5ED9-43BC-8CB9-793E1D7E5951}" type="datetimeFigureOut">
              <a:rPr lang="en-US"/>
              <a:pPr>
                <a:defRPr/>
              </a:pPr>
              <a:t>11/16/2022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7F02BBA1-0DBC-43A2-AF86-DF94E3280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28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B3EE4BFF-E76F-4D77-AC04-F03FBB43E7ED}" type="datetimeFigureOut">
              <a:rPr lang="en-US"/>
              <a:pPr>
                <a:defRPr/>
              </a:pPr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C734F696-F67D-4F9A-8B9F-9E9BDB5739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620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FDB0453E-1CF8-407B-9ADC-0187017B761B}" type="datetimeFigureOut">
              <a:rPr lang="en-US"/>
              <a:pPr>
                <a:defRPr/>
              </a:pPr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23C45C49-E0D5-4F05-853E-FF96E9354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746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52C20FDE-CF09-44ED-8AB0-D6774AE668FC}" type="datetimeFigureOut">
              <a:rPr lang="en-US"/>
              <a:pPr>
                <a:defRPr/>
              </a:pPr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6D581038-2DDB-436D-882B-A3FD432CE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460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-36512" y="-27384"/>
            <a:ext cx="9144000" cy="6858000"/>
          </a:xfrm>
          <a:custGeom>
            <a:avLst/>
            <a:gdLst>
              <a:gd name="connsiteX0" fmla="*/ 0 w 9144000"/>
              <a:gd name="connsiteY0" fmla="*/ 6858000 h 6858000"/>
              <a:gd name="connsiteX1" fmla="*/ 9144000 w 9144000"/>
              <a:gd name="connsiteY1" fmla="*/ 6858000 h 6858000"/>
              <a:gd name="connsiteX2" fmla="*/ 9144000 w 9144000"/>
              <a:gd name="connsiteY2" fmla="*/ 0 h 6858000"/>
              <a:gd name="connsiteX3" fmla="*/ 0 w 9144000"/>
              <a:gd name="connsiteY3" fmla="*/ 0 h 6858000"/>
              <a:gd name="connsiteX4" fmla="*/ 0 w 9144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pic>
        <p:nvPicPr>
          <p:cNvPr id="10445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232" y="6040578"/>
            <a:ext cx="85344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06400" y="3197746"/>
            <a:ext cx="8342064" cy="738664"/>
          </a:xfrm>
          <a:prstGeom prst="rect">
            <a:avLst/>
          </a:prstGeom>
          <a:noFill/>
        </p:spPr>
        <p:txBody>
          <a:bodyPr wrap="square" lIns="0" tIns="0" rIns="0">
            <a:spAutoFit/>
          </a:bodyPr>
          <a:lstStyle/>
          <a:p>
            <a:pPr algn="ctr">
              <a:lnSpc>
                <a:spcPts val="1800"/>
              </a:lnSpc>
              <a:tabLst>
                <a:tab pos="368300" algn="l"/>
                <a:tab pos="406400" algn="l"/>
              </a:tabLst>
              <a:defRPr/>
            </a:pPr>
            <a:r>
              <a:rPr lang="en-US" altLang="zh-CN" b="1" dirty="0">
                <a:solidFill>
                  <a:prstClr val="black"/>
                </a:solidFill>
                <a:cs typeface="Arial" charset="0"/>
              </a:rPr>
              <a:t>	</a:t>
            </a:r>
            <a:r>
              <a:rPr lang="ru-RU" altLang="zh-CN" b="1" dirty="0">
                <a:solidFill>
                  <a:prstClr val="black"/>
                </a:solidFill>
                <a:cs typeface="Arial" charset="0"/>
              </a:rPr>
              <a:t>Правоприменительная практика контрольно-надзорной деятельности </a:t>
            </a:r>
            <a:endParaRPr lang="ru-RU" altLang="zh-CN" b="1" dirty="0" smtClean="0">
              <a:solidFill>
                <a:prstClr val="black"/>
              </a:solidFill>
              <a:cs typeface="Arial" charset="0"/>
            </a:endParaRPr>
          </a:p>
          <a:p>
            <a:pPr algn="ctr">
              <a:lnSpc>
                <a:spcPts val="1800"/>
              </a:lnSpc>
              <a:tabLst>
                <a:tab pos="368300" algn="l"/>
                <a:tab pos="406400" algn="l"/>
              </a:tabLst>
              <a:defRPr/>
            </a:pPr>
            <a:r>
              <a:rPr lang="ru-RU" altLang="zh-CN" b="1" dirty="0" smtClean="0">
                <a:solidFill>
                  <a:prstClr val="black"/>
                </a:solidFill>
                <a:cs typeface="Arial" charset="0"/>
              </a:rPr>
              <a:t>Северо-Западного </a:t>
            </a:r>
            <a:r>
              <a:rPr lang="ru-RU" altLang="zh-CN" b="1" dirty="0">
                <a:solidFill>
                  <a:prstClr val="black"/>
                </a:solidFill>
                <a:cs typeface="Arial" charset="0"/>
              </a:rPr>
              <a:t>управления Ростехнадзора в сфере электроэнергетики </a:t>
            </a:r>
            <a:endParaRPr lang="ru-RU" altLang="zh-CN" b="1" dirty="0" smtClean="0">
              <a:solidFill>
                <a:prstClr val="black"/>
              </a:solidFill>
              <a:cs typeface="Arial" charset="0"/>
            </a:endParaRPr>
          </a:p>
          <a:p>
            <a:pPr algn="ctr">
              <a:lnSpc>
                <a:spcPts val="1800"/>
              </a:lnSpc>
              <a:tabLst>
                <a:tab pos="368300" algn="l"/>
                <a:tab pos="406400" algn="l"/>
              </a:tabLst>
              <a:defRPr/>
            </a:pPr>
            <a:r>
              <a:rPr lang="ru-RU" altLang="zh-CN" b="1" dirty="0" smtClean="0">
                <a:solidFill>
                  <a:prstClr val="black"/>
                </a:solidFill>
                <a:cs typeface="Arial" charset="0"/>
              </a:rPr>
              <a:t>за </a:t>
            </a:r>
            <a:r>
              <a:rPr lang="ru-RU" altLang="zh-CN" b="1" dirty="0">
                <a:solidFill>
                  <a:prstClr val="black"/>
                </a:solidFill>
                <a:cs typeface="Arial" charset="0"/>
              </a:rPr>
              <a:t>9 месяцев 2022 года</a:t>
            </a:r>
          </a:p>
        </p:txBody>
      </p: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0" y="1052513"/>
            <a:ext cx="9144000" cy="441325"/>
            <a:chOff x="0" y="634"/>
            <a:chExt cx="5760" cy="278"/>
          </a:xfrm>
        </p:grpSpPr>
        <p:sp>
          <p:nvSpPr>
            <p:cNvPr id="8" name="Rectangle 37"/>
            <p:cNvSpPr>
              <a:spLocks noChangeArrowheads="1"/>
            </p:cNvSpPr>
            <p:nvPr/>
          </p:nvSpPr>
          <p:spPr bwMode="auto">
            <a:xfrm>
              <a:off x="0" y="634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  <p:sp>
          <p:nvSpPr>
            <p:cNvPr id="9" name="Rectangle 38"/>
            <p:cNvSpPr>
              <a:spLocks noChangeArrowheads="1"/>
            </p:cNvSpPr>
            <p:nvPr/>
          </p:nvSpPr>
          <p:spPr bwMode="auto">
            <a:xfrm>
              <a:off x="0" y="746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  <p:sp>
          <p:nvSpPr>
            <p:cNvPr id="10" name="Rectangle 39"/>
            <p:cNvSpPr>
              <a:spLocks noChangeArrowheads="1"/>
            </p:cNvSpPr>
            <p:nvPr/>
          </p:nvSpPr>
          <p:spPr bwMode="auto">
            <a:xfrm>
              <a:off x="0" y="689"/>
              <a:ext cx="5760" cy="81"/>
            </a:xfrm>
            <a:prstGeom prst="rect">
              <a:avLst/>
            </a:prstGeom>
            <a:solidFill>
              <a:srgbClr val="99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7584" y="124802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Федеральная служба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по экологическому, технологическому и атомному надзору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Северо-Западное управление</a:t>
            </a:r>
          </a:p>
        </p:txBody>
      </p:sp>
      <p:pic>
        <p:nvPicPr>
          <p:cNvPr id="13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9650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045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57904" y="397340"/>
            <a:ext cx="7234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zh-CN" sz="1400" b="1" dirty="0">
                <a:solidFill>
                  <a:prstClr val="black"/>
                </a:solidFill>
                <a:cs typeface="Arial" charset="0"/>
              </a:rPr>
              <a:t>Правоприменительная практика контрольно-надзорной деятельности </a:t>
            </a:r>
            <a:r>
              <a:rPr lang="ru-RU" altLang="zh-CN" sz="1400" b="1" dirty="0" smtClean="0">
                <a:solidFill>
                  <a:prstClr val="black"/>
                </a:solidFill>
                <a:cs typeface="Arial" charset="0"/>
              </a:rPr>
              <a:t>Северо-Западного </a:t>
            </a:r>
            <a:r>
              <a:rPr lang="ru-RU" altLang="zh-CN" sz="1400" b="1" dirty="0">
                <a:solidFill>
                  <a:prstClr val="black"/>
                </a:solidFill>
                <a:cs typeface="Arial" charset="0"/>
              </a:rPr>
              <a:t>управления Ростехнадзора в сфере </a:t>
            </a:r>
            <a:r>
              <a:rPr lang="ru-RU" altLang="zh-CN" sz="1400" b="1" dirty="0" smtClean="0">
                <a:solidFill>
                  <a:prstClr val="black"/>
                </a:solidFill>
                <a:cs typeface="Arial" charset="0"/>
              </a:rPr>
              <a:t>электроэнергетики за </a:t>
            </a:r>
            <a:r>
              <a:rPr lang="ru-RU" altLang="zh-CN" sz="1400" b="1" dirty="0">
                <a:solidFill>
                  <a:prstClr val="black"/>
                </a:solidFill>
                <a:cs typeface="Arial" charset="0"/>
              </a:rPr>
              <a:t>9 месяцев 2022 года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15779" y="1124744"/>
            <a:ext cx="7234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zh-CN" b="1" dirty="0" smtClean="0">
                <a:solidFill>
                  <a:prstClr val="black"/>
                </a:solidFill>
                <a:cs typeface="Arial" charset="0"/>
              </a:rPr>
              <a:t>ПОДНАДЗОРНЫЕ ОБЪЕКТЫ ПО КАТЕГОРИЯМ РИСКА</a:t>
            </a:r>
            <a:endParaRPr lang="ru-RU" dirty="0">
              <a:solidFill>
                <a:srgbClr val="0070C0"/>
              </a:solidFill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869564876"/>
              </p:ext>
            </p:extLst>
          </p:nvPr>
        </p:nvGraphicFramePr>
        <p:xfrm>
          <a:off x="1992595" y="1854323"/>
          <a:ext cx="5640288" cy="3616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9" name="Прямая соединительная линия 63"/>
          <p:cNvCxnSpPr/>
          <p:nvPr/>
        </p:nvCxnSpPr>
        <p:spPr>
          <a:xfrm rot="10800000">
            <a:off x="5151586" y="2030560"/>
            <a:ext cx="3283606" cy="170337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  <a:headEnd type="oval"/>
            <a:tailEnd type="oval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948753" y="2868355"/>
            <a:ext cx="15466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Средняя категория риска</a:t>
            </a:r>
          </a:p>
        </p:txBody>
      </p:sp>
      <p:grpSp>
        <p:nvGrpSpPr>
          <p:cNvPr id="11" name="Группа 10"/>
          <p:cNvGrpSpPr/>
          <p:nvPr/>
        </p:nvGrpSpPr>
        <p:grpSpPr>
          <a:xfrm>
            <a:off x="579879" y="5072764"/>
            <a:ext cx="3689193" cy="360040"/>
            <a:chOff x="1691680" y="5085184"/>
            <a:chExt cx="3240360" cy="360040"/>
          </a:xfrm>
        </p:grpSpPr>
        <p:cxnSp>
          <p:nvCxnSpPr>
            <p:cNvPr id="12" name="Прямая соединительная линия 11"/>
            <p:cNvCxnSpPr/>
            <p:nvPr/>
          </p:nvCxnSpPr>
          <p:spPr>
            <a:xfrm>
              <a:off x="1691680" y="5445224"/>
              <a:ext cx="3240360" cy="0"/>
            </a:xfrm>
            <a:prstGeom prst="line">
              <a:avLst/>
            </a:prstGeom>
            <a:noFill/>
            <a:ln w="9525" cap="flat" cmpd="sng" algn="ctr">
              <a:solidFill>
                <a:srgbClr val="B0B0B0"/>
              </a:solidFill>
              <a:prstDash val="solid"/>
              <a:headEnd type="oval"/>
              <a:tailEnd type="none"/>
            </a:ln>
            <a:effectLst/>
          </p:spPr>
        </p:cxnSp>
        <p:cxnSp>
          <p:nvCxnSpPr>
            <p:cNvPr id="13" name="Прямая соединительная линия 12"/>
            <p:cNvCxnSpPr/>
            <p:nvPr/>
          </p:nvCxnSpPr>
          <p:spPr>
            <a:xfrm flipV="1">
              <a:off x="4932040" y="5085184"/>
              <a:ext cx="0" cy="360040"/>
            </a:xfrm>
            <a:prstGeom prst="line">
              <a:avLst/>
            </a:prstGeom>
            <a:noFill/>
            <a:ln w="9525" cap="flat" cmpd="sng" algn="ctr">
              <a:solidFill>
                <a:srgbClr val="B0B0B0"/>
              </a:solidFill>
              <a:prstDash val="solid"/>
              <a:tailEnd type="oval"/>
            </a:ln>
            <a:effectLst/>
          </p:spPr>
        </p:cxnSp>
      </p:grpSp>
      <p:sp>
        <p:nvSpPr>
          <p:cNvPr id="14" name="TextBox 13"/>
          <p:cNvSpPr txBox="1"/>
          <p:nvPr/>
        </p:nvSpPr>
        <p:spPr>
          <a:xfrm>
            <a:off x="6132373" y="2074026"/>
            <a:ext cx="5760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68AB"/>
                </a:solidFill>
                <a:latin typeface="a_PlakatTitul" panose="020B0802030202020200" pitchFamily="34" charset="-52"/>
                <a:cs typeface="Lato Black" pitchFamily="34" charset="0"/>
              </a:rPr>
              <a:t>782</a:t>
            </a:r>
            <a:endParaRPr lang="ru-RU" sz="1200" dirty="0">
              <a:solidFill>
                <a:srgbClr val="0068AB"/>
              </a:solidFill>
              <a:latin typeface="a_PlakatTitul" panose="020B0802030202020200" pitchFamily="34" charset="-52"/>
              <a:cs typeface="Lato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925300" y="1753560"/>
            <a:ext cx="15701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Значительная категория риска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43961" y="1687645"/>
            <a:ext cx="6120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68AB"/>
                </a:solidFill>
                <a:latin typeface="a_PlakatTitul" panose="020B0802030202020200" pitchFamily="34" charset="-52"/>
                <a:cs typeface="Lato Black" pitchFamily="34" charset="0"/>
              </a:rPr>
              <a:t>1686</a:t>
            </a:r>
            <a:endParaRPr lang="ru-RU" sz="1200" dirty="0">
              <a:solidFill>
                <a:srgbClr val="0068AB"/>
              </a:solidFill>
              <a:latin typeface="a_PlakatTitul" panose="020B0802030202020200" pitchFamily="34" charset="-52"/>
              <a:cs typeface="Lato Black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27584" y="5068703"/>
            <a:ext cx="2263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Низкая категория риска</a:t>
            </a:r>
          </a:p>
        </p:txBody>
      </p:sp>
      <p:cxnSp>
        <p:nvCxnSpPr>
          <p:cNvPr id="18" name="Соединительная линия уступом 17"/>
          <p:cNvCxnSpPr/>
          <p:nvPr/>
        </p:nvCxnSpPr>
        <p:spPr>
          <a:xfrm>
            <a:off x="5405858" y="5018992"/>
            <a:ext cx="2895546" cy="276220"/>
          </a:xfrm>
          <a:prstGeom prst="bentConnector3">
            <a:avLst>
              <a:gd name="adj1" fmla="val -263"/>
            </a:avLst>
          </a:prstGeom>
          <a:noFill/>
          <a:ln w="9525" cap="flat" cmpd="sng" algn="ctr">
            <a:solidFill>
              <a:srgbClr val="B0B0B0"/>
            </a:solidFill>
            <a:prstDash val="solid"/>
            <a:headEnd type="oval"/>
            <a:tailEnd type="oval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6300191" y="4975785"/>
            <a:ext cx="23762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Умеренная категория риска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809429" y="4975785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68AB"/>
                </a:solidFill>
                <a:latin typeface="a_PlakatTitul" panose="020B0802030202020200" pitchFamily="34" charset="-52"/>
                <a:cs typeface="Lato Black" pitchFamily="34" charset="0"/>
              </a:rPr>
              <a:t>7667</a:t>
            </a:r>
            <a:endParaRPr lang="ru-RU" sz="1200" dirty="0">
              <a:solidFill>
                <a:srgbClr val="0068AB"/>
              </a:solidFill>
              <a:latin typeface="a_PlakatTitul" panose="020B0802030202020200" pitchFamily="34" charset="-52"/>
              <a:cs typeface="Lato Black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60537" y="1938226"/>
            <a:ext cx="2266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Высокая категория риска</a:t>
            </a:r>
          </a:p>
        </p:txBody>
      </p:sp>
      <p:cxnSp>
        <p:nvCxnSpPr>
          <p:cNvPr id="22" name="Прямая соединительная линия 63"/>
          <p:cNvCxnSpPr/>
          <p:nvPr/>
        </p:nvCxnSpPr>
        <p:spPr>
          <a:xfrm flipV="1">
            <a:off x="579879" y="2060847"/>
            <a:ext cx="4169990" cy="154378"/>
          </a:xfrm>
          <a:prstGeom prst="bentConnector3">
            <a:avLst>
              <a:gd name="adj1" fmla="val 70203"/>
            </a:avLst>
          </a:prstGeom>
          <a:noFill/>
          <a:ln w="9525" cap="flat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  <a:headEnd type="oval"/>
            <a:tailEnd type="oval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3762879" y="1700420"/>
            <a:ext cx="52243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>
                <a:solidFill>
                  <a:srgbClr val="0068AB"/>
                </a:solidFill>
                <a:latin typeface="a_PlakatTitul" panose="020B0802030202020200" pitchFamily="34" charset="-52"/>
                <a:cs typeface="Lato Black" pitchFamily="34" charset="0"/>
              </a:rPr>
              <a:t>77</a:t>
            </a:r>
            <a:endParaRPr lang="ru-RU" sz="1300" dirty="0">
              <a:solidFill>
                <a:srgbClr val="0068AB"/>
              </a:solidFill>
              <a:latin typeface="a_PlakatTitul" panose="020B0802030202020200" pitchFamily="34" charset="-52"/>
              <a:cs typeface="Lato Black" pitchFamily="34" charset="0"/>
            </a:endParaRPr>
          </a:p>
        </p:txBody>
      </p:sp>
      <p:cxnSp>
        <p:nvCxnSpPr>
          <p:cNvPr id="24" name="Соединительная линия уступом 23"/>
          <p:cNvCxnSpPr/>
          <p:nvPr/>
        </p:nvCxnSpPr>
        <p:spPr>
          <a:xfrm>
            <a:off x="5729732" y="2361139"/>
            <a:ext cx="2765702" cy="1030436"/>
          </a:xfrm>
          <a:prstGeom prst="bentConnector3">
            <a:avLst>
              <a:gd name="adj1" fmla="val 40713"/>
            </a:avLst>
          </a:prstGeom>
          <a:noFill/>
          <a:ln w="9525" cap="flat" cmpd="sng" algn="ctr">
            <a:solidFill>
              <a:srgbClr val="B0B0B0"/>
            </a:solidFill>
            <a:prstDash val="solid"/>
            <a:headEnd type="oval"/>
            <a:tailEnd type="oval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5729733" y="5661248"/>
            <a:ext cx="28210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Итого:  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20 062 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юридических 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лица</a:t>
            </a: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49893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337739" y="1018494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>
                <a:solidFill>
                  <a:prstClr val="black"/>
                </a:solidFill>
              </a:rPr>
              <a:t>ПОКАЗАТЕЛИ ДЕЯТЕЛЬНОСТИ ПРИ ОСУЩЕСТВЛЕНИИ ФЕДЕРАЛЬНОГО ГОСУДАРСТВЕННОГО ЭНЕРГЕТИЧЕСКОГО НАДЗОРА (9 мес. 2022 года)</a:t>
            </a:r>
          </a:p>
          <a:p>
            <a:pPr algn="ctr"/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03648" y="451391"/>
            <a:ext cx="7234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altLang="zh-CN" sz="1400" b="1" dirty="0">
                <a:solidFill>
                  <a:prstClr val="black"/>
                </a:solidFill>
                <a:cs typeface="Arial" charset="0"/>
              </a:rPr>
              <a:t>Правоприменительная практика контрольно-надзорной деятельности Северо-Западного управления Ростехнадзора в сфере электроэнергетики за 9 месяцев 2022 года</a:t>
            </a: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4241017"/>
              </p:ext>
            </p:extLst>
          </p:nvPr>
        </p:nvGraphicFramePr>
        <p:xfrm>
          <a:off x="467544" y="1988840"/>
          <a:ext cx="8230369" cy="3878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24"/>
          <p:cNvSpPr txBox="1"/>
          <p:nvPr/>
        </p:nvSpPr>
        <p:spPr>
          <a:xfrm>
            <a:off x="899592" y="5661248"/>
            <a:ext cx="74413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Из 440 административных наказаний 337 – административный штраф,</a:t>
            </a:r>
            <a:r>
              <a:rPr kumimoji="0" lang="ru-RU" sz="140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103 - предупреждение</a:t>
            </a:r>
            <a:endParaRPr kumimoji="0" lang="ru-RU" sz="140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45873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57904" y="397340"/>
            <a:ext cx="7234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altLang="zh-CN" sz="1400" b="1" dirty="0">
                <a:solidFill>
                  <a:prstClr val="black"/>
                </a:solidFill>
                <a:cs typeface="Arial" charset="0"/>
              </a:rPr>
              <a:t>Правоприменительная практика контрольно-надзорной деятельности Северо-Западного управления Ростехнадзора в сфере электроэнергетики за 9 месяцев 2022 года</a:t>
            </a: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2598583"/>
              </p:ext>
            </p:extLst>
          </p:nvPr>
        </p:nvGraphicFramePr>
        <p:xfrm>
          <a:off x="782063" y="1988840"/>
          <a:ext cx="7920880" cy="38884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0"/>
              </a:tblGrid>
              <a:tr h="3888432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400" dirty="0" smtClean="0">
                          <a:effectLst/>
                          <a:latin typeface="+mn-lt"/>
                        </a:rPr>
                        <a:t>Состав </a:t>
                      </a:r>
                      <a:r>
                        <a:rPr lang="ru-RU" sz="1400" dirty="0">
                          <a:effectLst/>
                          <a:latin typeface="+mn-lt"/>
                        </a:rPr>
                        <a:t>и ведение технической и оперативной документации не соответствует требованиями ПТЭЭП и ПОТ ЭЭ</a:t>
                      </a:r>
                      <a:r>
                        <a:rPr lang="ru-RU" sz="1400" dirty="0" smtClean="0">
                          <a:effectLst/>
                          <a:latin typeface="+mn-lt"/>
                        </a:rPr>
                        <a:t>.</a:t>
                      </a: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400" dirty="0" smtClean="0">
                          <a:effectLst/>
                          <a:latin typeface="+mn-lt"/>
                        </a:rPr>
                        <a:t>Электроустановки </a:t>
                      </a:r>
                      <a:r>
                        <a:rPr lang="ru-RU" sz="1400" dirty="0">
                          <a:effectLst/>
                          <a:latin typeface="+mn-lt"/>
                        </a:rPr>
                        <a:t>не укомплектованы испытанными средствами защиты в соответствии с нормами</a:t>
                      </a:r>
                      <a:r>
                        <a:rPr lang="ru-RU" sz="1400" dirty="0" smtClean="0">
                          <a:effectLst/>
                          <a:latin typeface="+mn-lt"/>
                        </a:rPr>
                        <a:t>.</a:t>
                      </a: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400" dirty="0" smtClean="0">
                          <a:effectLst/>
                          <a:latin typeface="+mn-lt"/>
                        </a:rPr>
                        <a:t>Отсутствует </a:t>
                      </a:r>
                      <a:r>
                        <a:rPr lang="ru-RU" sz="1400" dirty="0">
                          <a:effectLst/>
                          <a:latin typeface="+mn-lt"/>
                        </a:rPr>
                        <a:t>подготовленный электротехнический персонал, договор на обслуживание электроустановки со специализированной организацией не заключен</a:t>
                      </a:r>
                      <a:r>
                        <a:rPr lang="ru-RU" sz="1400" dirty="0" smtClean="0">
                          <a:effectLst/>
                          <a:latin typeface="+mn-lt"/>
                        </a:rPr>
                        <a:t>.</a:t>
                      </a: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Не обеспечено проведение осмотров электрооборудования и соблюдение установленной периодичности проведения осмотров в соответствии с требованиями ПТЭЭП.</a:t>
                      </a: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400" dirty="0" smtClean="0">
                          <a:effectLst/>
                          <a:latin typeface="+mn-lt"/>
                        </a:rPr>
                        <a:t>Не </a:t>
                      </a:r>
                      <a:r>
                        <a:rPr lang="ru-RU" sz="1400" dirty="0">
                          <a:effectLst/>
                          <a:latin typeface="+mn-lt"/>
                        </a:rPr>
                        <a:t>обеспечено проведение профилактических испытаний и измерений параметров электрооборудования электроустановок в соответствии с требованиями ПТЭЭП</a:t>
                      </a:r>
                      <a:r>
                        <a:rPr lang="ru-RU" sz="1400" dirty="0" smtClean="0">
                          <a:effectLst/>
                          <a:latin typeface="+mn-lt"/>
                        </a:rPr>
                        <a:t>.</a:t>
                      </a: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51" marR="33851" marT="0" marB="0"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187624" y="1124744"/>
            <a:ext cx="7757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zh-CN" b="1" dirty="0" smtClean="0">
                <a:solidFill>
                  <a:prstClr val="black"/>
                </a:solidFill>
                <a:cs typeface="Arial" charset="0"/>
              </a:rPr>
              <a:t>ОСНОВНЫЕ НАРУШЕНИЯ, ВЫЯВЛЯЕМЫЕ В ХОДЕ ПРОВЕРОК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2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33588" y="502024"/>
            <a:ext cx="7234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altLang="zh-CN" sz="1400" b="1" dirty="0">
                <a:solidFill>
                  <a:prstClr val="black"/>
                </a:solidFill>
                <a:cs typeface="Arial" charset="0"/>
              </a:rPr>
              <a:t>Правоприменительная практика контрольно-надзорной деятельности Северо-Западного управления Ростехнадзора в сфере электроэнергетики за 9 месяцев 2022 года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1556792"/>
            <a:ext cx="8064896" cy="4824536"/>
          </a:xfrm>
        </p:spPr>
        <p:txBody>
          <a:bodyPr/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1200" dirty="0"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1200" dirty="0" smtClean="0"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1200" dirty="0"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1200" dirty="0" smtClean="0"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400" dirty="0" smtClean="0">
                <a:ea typeface="Segoe UI" panose="020B0502040204020203" pitchFamily="34" charset="0"/>
                <a:cs typeface="Segoe UI" panose="020B0502040204020203" pitchFamily="34" charset="0"/>
              </a:rPr>
              <a:t>Число дел об административном правонарушении, </a:t>
            </a: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400" dirty="0" smtClean="0">
                <a:ea typeface="Segoe UI" panose="020B0502040204020203" pitchFamily="34" charset="0"/>
                <a:cs typeface="Segoe UI" panose="020B0502040204020203" pitchFamily="34" charset="0"/>
              </a:rPr>
              <a:t>рассмотренных </a:t>
            </a:r>
            <a:r>
              <a:rPr lang="ru-RU" sz="1400" dirty="0">
                <a:ea typeface="Segoe UI" panose="020B0502040204020203" pitchFamily="34" charset="0"/>
                <a:cs typeface="Segoe UI" panose="020B0502040204020203" pitchFamily="34" charset="0"/>
              </a:rPr>
              <a:t>в </a:t>
            </a:r>
            <a:r>
              <a:rPr lang="ru-RU" sz="1400" dirty="0" smtClean="0">
                <a:ea typeface="Segoe UI" panose="020B0502040204020203" pitchFamily="34" charset="0"/>
                <a:cs typeface="Segoe UI" panose="020B0502040204020203" pitchFamily="34" charset="0"/>
              </a:rPr>
              <a:t>установленном порядке</a:t>
            </a:r>
            <a:r>
              <a:rPr lang="ru-RU" sz="1400" dirty="0">
                <a:ea typeface="Segoe UI" panose="020B0502040204020203" pitchFamily="34" charset="0"/>
                <a:cs typeface="Segoe UI" panose="020B0502040204020203" pitchFamily="34" charset="0"/>
              </a:rPr>
              <a:t>	48</a:t>
            </a: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400" dirty="0" smtClean="0">
                <a:ea typeface="Segoe UI" panose="020B0502040204020203" pitchFamily="34" charset="0"/>
                <a:cs typeface="Segoe UI" panose="020B0502040204020203" pitchFamily="34" charset="0"/>
              </a:rPr>
              <a:t>Наложено штрафов</a:t>
            </a:r>
            <a:r>
              <a:rPr lang="ru-RU" sz="1400" dirty="0">
                <a:ea typeface="Segoe UI" panose="020B0502040204020203" pitchFamily="34" charset="0"/>
                <a:cs typeface="Segoe UI" panose="020B0502040204020203" pitchFamily="34" charset="0"/>
              </a:rPr>
              <a:t>, ед.	</a:t>
            </a:r>
            <a:r>
              <a:rPr lang="ru-RU" sz="1400" dirty="0" smtClean="0">
                <a:ea typeface="Segoe UI" panose="020B0502040204020203" pitchFamily="34" charset="0"/>
                <a:cs typeface="Segoe UI" panose="020B0502040204020203" pitchFamily="34" charset="0"/>
              </a:rPr>
              <a:t>                           32</a:t>
            </a:r>
            <a:endParaRPr lang="ru-RU" sz="1400" dirty="0"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400" dirty="0">
                <a:ea typeface="Segoe UI" panose="020B0502040204020203" pitchFamily="34" charset="0"/>
                <a:cs typeface="Segoe UI" panose="020B0502040204020203" pitchFamily="34" charset="0"/>
              </a:rPr>
              <a:t>Сумма </a:t>
            </a:r>
            <a:r>
              <a:rPr lang="ru-RU" sz="1400" dirty="0" smtClean="0">
                <a:ea typeface="Segoe UI" panose="020B0502040204020203" pitchFamily="34" charset="0"/>
                <a:cs typeface="Segoe UI" panose="020B0502040204020203" pitchFamily="34" charset="0"/>
              </a:rPr>
              <a:t>наложенного штрафа</a:t>
            </a:r>
            <a:r>
              <a:rPr lang="ru-RU" sz="1400" dirty="0">
                <a:ea typeface="Segoe UI" panose="020B0502040204020203" pitchFamily="34" charset="0"/>
                <a:cs typeface="Segoe UI" panose="020B0502040204020203" pitchFamily="34" charset="0"/>
              </a:rPr>
              <a:t>, тыс. руб.	</a:t>
            </a:r>
            <a:r>
              <a:rPr lang="ru-RU" sz="1400" dirty="0" smtClean="0">
                <a:ea typeface="Segoe UI" panose="020B0502040204020203" pitchFamily="34" charset="0"/>
                <a:cs typeface="Segoe UI" panose="020B0502040204020203" pitchFamily="34" charset="0"/>
              </a:rPr>
              <a:t> 1210</a:t>
            </a:r>
            <a:endParaRPr lang="ru-RU" sz="1400" dirty="0"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1200" dirty="0" smtClean="0"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1200" dirty="0" smtClean="0"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1200" dirty="0" smtClean="0"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1200" dirty="0"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1200" dirty="0" smtClean="0"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1200" dirty="0"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400" dirty="0">
                <a:ea typeface="Segoe UI" panose="020B0502040204020203" pitchFamily="34" charset="0"/>
                <a:cs typeface="Segoe UI" panose="020B0502040204020203" pitchFamily="34" charset="0"/>
              </a:rPr>
              <a:t>Число дел об административном правонарушении, </a:t>
            </a: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400" dirty="0">
                <a:ea typeface="Segoe UI" panose="020B0502040204020203" pitchFamily="34" charset="0"/>
                <a:cs typeface="Segoe UI" panose="020B0502040204020203" pitchFamily="34" charset="0"/>
              </a:rPr>
              <a:t>рассмотренных в установленном порядке	</a:t>
            </a:r>
            <a:r>
              <a:rPr lang="ru-RU" sz="1400" dirty="0" smtClean="0">
                <a:ea typeface="Segoe UI" panose="020B0502040204020203" pitchFamily="34" charset="0"/>
                <a:cs typeface="Segoe UI" panose="020B0502040204020203" pitchFamily="34" charset="0"/>
              </a:rPr>
              <a:t>    20</a:t>
            </a:r>
            <a:endParaRPr lang="ru-RU" sz="1400" dirty="0"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400" dirty="0">
                <a:ea typeface="Segoe UI" panose="020B0502040204020203" pitchFamily="34" charset="0"/>
                <a:cs typeface="Segoe UI" panose="020B0502040204020203" pitchFamily="34" charset="0"/>
              </a:rPr>
              <a:t>Наложено штрафов, ед.	</a:t>
            </a:r>
            <a:r>
              <a:rPr lang="ru-RU" sz="1400" dirty="0" smtClean="0">
                <a:ea typeface="Segoe UI" panose="020B0502040204020203" pitchFamily="34" charset="0"/>
                <a:cs typeface="Segoe UI" panose="020B0502040204020203" pitchFamily="34" charset="0"/>
              </a:rPr>
              <a:t>                              15</a:t>
            </a:r>
            <a:endParaRPr lang="ru-RU" sz="1400" dirty="0"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400" dirty="0">
                <a:ea typeface="Segoe UI" panose="020B0502040204020203" pitchFamily="34" charset="0"/>
                <a:cs typeface="Segoe UI" panose="020B0502040204020203" pitchFamily="34" charset="0"/>
              </a:rPr>
              <a:t>Сумма наложенного штрафа, тыс. руб.	</a:t>
            </a:r>
            <a:r>
              <a:rPr lang="ru-RU" sz="1400" dirty="0" smtClean="0">
                <a:ea typeface="Segoe UI" panose="020B0502040204020203" pitchFamily="34" charset="0"/>
                <a:cs typeface="Segoe UI" panose="020B0502040204020203" pitchFamily="34" charset="0"/>
              </a:rPr>
              <a:t>   1200</a:t>
            </a:r>
            <a:endParaRPr lang="ru-RU" sz="1400" dirty="0"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1200" dirty="0" smtClean="0"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1600" y="1409700"/>
            <a:ext cx="7632848" cy="1169551"/>
          </a:xfrm>
          <a:prstGeom prst="rect">
            <a:avLst/>
          </a:prstGeom>
          <a:solidFill>
            <a:srgbClr val="D61C35"/>
          </a:solidFill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  <a:cs typeface="Lato" panose="020F0502020204030203" pitchFamily="34" charset="0"/>
              </a:rPr>
              <a:t>КоАП РФ Статья 9.22. </a:t>
            </a:r>
            <a:endParaRPr lang="ru-RU" sz="1400" b="1" dirty="0" smtClean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ru-RU" sz="1400" b="1" dirty="0" smtClean="0">
                <a:solidFill>
                  <a:schemeClr val="bg1"/>
                </a:solidFill>
                <a:cs typeface="Lato" panose="020F0502020204030203" pitchFamily="34" charset="0"/>
              </a:rPr>
              <a:t>Нарушение </a:t>
            </a:r>
            <a:r>
              <a:rPr lang="ru-RU" sz="1400" b="1" dirty="0">
                <a:solidFill>
                  <a:schemeClr val="bg1"/>
                </a:solidFill>
                <a:cs typeface="Lato" panose="020F0502020204030203" pitchFamily="34" charset="0"/>
              </a:rPr>
              <a:t>порядка полного и (или) частичного ограничения режима потребления электрической энергии, порядка ограничения и прекращения подачи тепловой энергии, правил ограничения подачи (поставки) и отбора газа либо порядка временного прекращения или ограничения водоснабжения, водоотведения, транспортировки воды и (или) сточных вод.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71600" y="3933056"/>
            <a:ext cx="7632848" cy="1169551"/>
          </a:xfrm>
          <a:prstGeom prst="rect">
            <a:avLst/>
          </a:prstGeom>
          <a:solidFill>
            <a:srgbClr val="D61C35"/>
          </a:solidFill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  <a:cs typeface="Lato" panose="020F0502020204030203" pitchFamily="34" charset="0"/>
              </a:rPr>
              <a:t>КоАП РФ Статья 14.61. </a:t>
            </a:r>
            <a:endParaRPr lang="ru-RU" sz="1400" b="1" dirty="0" smtClean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ru-RU" sz="1400" b="1" dirty="0" smtClean="0">
                <a:solidFill>
                  <a:schemeClr val="bg1"/>
                </a:solidFill>
                <a:cs typeface="Lato" panose="020F0502020204030203" pitchFamily="34" charset="0"/>
              </a:rPr>
              <a:t>Нарушение </a:t>
            </a:r>
            <a:r>
              <a:rPr lang="ru-RU" sz="1400" b="1" dirty="0">
                <a:solidFill>
                  <a:schemeClr val="bg1"/>
                </a:solidFill>
                <a:cs typeface="Lato" panose="020F0502020204030203" pitchFamily="34" charset="0"/>
              </a:rPr>
              <a:t>установленного порядка предоставления обеспечения исполнения обязательств по оплате электрической энергии (мощности), газа, тепловой энергии (мощности) и (или) теплоносителя, сопряженное с неисполнением (ненадлежащим исполнением) обязательств по их оплате.</a:t>
            </a:r>
          </a:p>
        </p:txBody>
      </p:sp>
    </p:spTree>
    <p:extLst>
      <p:ext uri="{BB962C8B-B14F-4D97-AF65-F5344CB8AC3E}">
        <p14:creationId xmlns:p14="http://schemas.microsoft.com/office/powerpoint/2010/main" val="58034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33588" y="502024"/>
            <a:ext cx="7234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altLang="zh-CN" sz="1400" b="1" dirty="0">
                <a:solidFill>
                  <a:prstClr val="black"/>
                </a:solidFill>
                <a:cs typeface="Arial" charset="0"/>
              </a:rPr>
              <a:t>Правоприменительная практика контрольно-надзорной деятельности Северо-Западного управления Ростехнадзора в сфере электроэнергетики за 9 месяцев 2022 года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78477" y="2448182"/>
            <a:ext cx="8064896" cy="3933145"/>
          </a:xfrm>
        </p:spPr>
        <p:txBody>
          <a:bodyPr/>
          <a:lstStyle/>
          <a:p>
            <a:pPr marL="62865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400" dirty="0" smtClean="0">
                <a:cs typeface="Times New Roman" panose="02020603050405020304" pitchFamily="18" charset="0"/>
              </a:rPr>
              <a:t>Постановление </a:t>
            </a:r>
            <a:r>
              <a:rPr lang="ru-RU" sz="1400" dirty="0">
                <a:cs typeface="Times New Roman" panose="02020603050405020304" pitchFamily="18" charset="0"/>
              </a:rPr>
              <a:t>Правительства РФ от </a:t>
            </a:r>
            <a:r>
              <a:rPr lang="ru-RU" sz="1400" dirty="0" smtClean="0">
                <a:cs typeface="Times New Roman" panose="02020603050405020304" pitchFamily="18" charset="0"/>
              </a:rPr>
              <a:t>30.01.2021 № 85 «Об </a:t>
            </a:r>
            <a:r>
              <a:rPr lang="ru-RU" sz="1400" dirty="0">
                <a:cs typeface="Times New Roman" panose="02020603050405020304" pitchFamily="18" charset="0"/>
              </a:rPr>
              <a:t>утверждении Правил выдачи разрешений на допуск в эксплуатацию энергопринимающих установок потребителей электрической энергии, объектов по производству электрической энергии, объектов электросетевого хозяйства, объектов теплоснабжения и теплопотребляющих установок и о внесении изменений в некоторые акты Правительства Российской </a:t>
            </a:r>
            <a:r>
              <a:rPr lang="ru-RU" sz="1400" dirty="0" smtClean="0">
                <a:cs typeface="Times New Roman" panose="02020603050405020304" pitchFamily="18" charset="0"/>
              </a:rPr>
              <a:t>Федерации</a:t>
            </a:r>
            <a:r>
              <a:rPr lang="ru-RU" sz="1400" dirty="0" smtClean="0">
                <a:cs typeface="Times New Roman" panose="02020603050405020304" pitchFamily="18" charset="0"/>
              </a:rPr>
              <a:t>»</a:t>
            </a:r>
          </a:p>
          <a:p>
            <a:pPr marL="62865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400" dirty="0" smtClean="0">
                <a:cs typeface="Times New Roman" panose="02020603050405020304" pitchFamily="18" charset="0"/>
              </a:rPr>
              <a:t>«</a:t>
            </a:r>
            <a:r>
              <a:rPr lang="ru-RU" sz="1400" dirty="0" smtClean="0">
                <a:cs typeface="Times New Roman" panose="02020603050405020304" pitchFamily="18" charset="0"/>
              </a:rPr>
              <a:t>Административный регламент </a:t>
            </a:r>
            <a:r>
              <a:rPr lang="ru-RU" sz="1400" dirty="0">
                <a:cs typeface="Times New Roman" panose="02020603050405020304" pitchFamily="18" charset="0"/>
              </a:rPr>
              <a:t>по предоставлению Федеральной службой по экологическому, технологическому и атомному надзору государственной услуги по выдаче разрешений на допуск в эксплуатацию энергопринимающих установок потребителей электрической энергии, объектов по производству электрической энергии, объектов электросетевого хозяйства, объектов теплоснабжения и теплопотребляющих </a:t>
            </a:r>
            <a:r>
              <a:rPr lang="ru-RU" sz="1400" dirty="0" smtClean="0">
                <a:cs typeface="Times New Roman" panose="02020603050405020304" pitchFamily="18" charset="0"/>
              </a:rPr>
              <a:t>установок» (утвержден приказом </a:t>
            </a:r>
            <a:r>
              <a:rPr lang="ru-RU" sz="1400" dirty="0">
                <a:cs typeface="Times New Roman" panose="02020603050405020304" pitchFamily="18" charset="0"/>
              </a:rPr>
              <a:t>Ростехнадзора от </a:t>
            </a:r>
            <a:r>
              <a:rPr lang="ru-RU" sz="1400" dirty="0" smtClean="0">
                <a:cs typeface="Times New Roman" panose="02020603050405020304" pitchFamily="18" charset="0"/>
              </a:rPr>
              <a:t>28.05.2021 № 194, зарегистрирован </a:t>
            </a:r>
            <a:r>
              <a:rPr lang="ru-RU" sz="1400" dirty="0">
                <a:cs typeface="Times New Roman" panose="02020603050405020304" pitchFamily="18" charset="0"/>
              </a:rPr>
              <a:t>в Минюсте России </a:t>
            </a:r>
            <a:r>
              <a:rPr lang="ru-RU" sz="1400" dirty="0" smtClean="0">
                <a:cs typeface="Times New Roman" panose="02020603050405020304" pitchFamily="18" charset="0"/>
              </a:rPr>
              <a:t>20.10.2021 </a:t>
            </a:r>
            <a:br>
              <a:rPr lang="ru-RU" sz="1400" dirty="0" smtClean="0">
                <a:cs typeface="Times New Roman" panose="02020603050405020304" pitchFamily="18" charset="0"/>
              </a:rPr>
            </a:br>
            <a:r>
              <a:rPr lang="ru-RU" sz="1400" dirty="0" smtClean="0">
                <a:cs typeface="Times New Roman" panose="02020603050405020304" pitchFamily="18" charset="0"/>
              </a:rPr>
              <a:t>№ </a:t>
            </a:r>
            <a:r>
              <a:rPr lang="ru-RU" sz="1400" dirty="0">
                <a:cs typeface="Times New Roman" panose="02020603050405020304" pitchFamily="18" charset="0"/>
              </a:rPr>
              <a:t>65489</a:t>
            </a:r>
            <a:r>
              <a:rPr lang="ru-RU" sz="1400" dirty="0" smtClean="0">
                <a:cs typeface="Times New Roman" panose="02020603050405020304" pitchFamily="18" charset="0"/>
              </a:rPr>
              <a:t>).</a:t>
            </a:r>
            <a:endParaRPr lang="ru-RU" sz="1400" dirty="0">
              <a:cs typeface="Times New Roman" panose="02020603050405020304" pitchFamily="18" charset="0"/>
            </a:endParaRPr>
          </a:p>
          <a:p>
            <a:pPr indent="0" algn="ctr">
              <a:spcAft>
                <a:spcPts val="0"/>
              </a:spcAft>
              <a:buNone/>
            </a:pPr>
            <a:r>
              <a:rPr lang="ru-RU" sz="1400" dirty="0" smtClean="0">
                <a:cs typeface="Times New Roman" panose="02020603050405020304" pitchFamily="18" charset="0"/>
              </a:rPr>
              <a:t>Выдано разрешений на допуск в эксплуатацию - 3285, из них: </a:t>
            </a:r>
          </a:p>
          <a:p>
            <a:pPr lvl="1" indent="0" algn="ctr">
              <a:spcAft>
                <a:spcPts val="0"/>
              </a:spcAft>
              <a:buNone/>
            </a:pPr>
            <a:r>
              <a:rPr lang="ru-RU" sz="1400" dirty="0" smtClean="0">
                <a:cs typeface="Times New Roman" panose="02020603050405020304" pitchFamily="18" charset="0"/>
              </a:rPr>
              <a:t>в постоянную эксплуатацию -  2005;  </a:t>
            </a:r>
          </a:p>
          <a:p>
            <a:pPr lvl="1" indent="0" algn="ctr">
              <a:spcAft>
                <a:spcPts val="0"/>
              </a:spcAft>
              <a:buNone/>
            </a:pPr>
            <a:r>
              <a:rPr lang="ru-RU" sz="1400" dirty="0" smtClean="0">
                <a:cs typeface="Times New Roman" panose="02020603050405020304" pitchFamily="18" charset="0"/>
              </a:rPr>
              <a:t>для проведения пуско-наладочных работ (временный) – 905; </a:t>
            </a:r>
          </a:p>
          <a:p>
            <a:pPr lvl="1" indent="0" algn="ctr">
              <a:spcAft>
                <a:spcPts val="0"/>
              </a:spcAft>
              <a:buNone/>
            </a:pPr>
            <a:r>
              <a:rPr lang="ru-RU" sz="1400" dirty="0" smtClean="0">
                <a:cs typeface="Times New Roman" panose="02020603050405020304" pitchFamily="18" charset="0"/>
              </a:rPr>
              <a:t>электролабораторий – </a:t>
            </a:r>
            <a:r>
              <a:rPr lang="ru-RU" sz="1400" dirty="0" smtClean="0">
                <a:cs typeface="Times New Roman" panose="02020603050405020304" pitchFamily="18" charset="0"/>
              </a:rPr>
              <a:t>375</a:t>
            </a:r>
            <a:endParaRPr lang="ru-RU" sz="1400" dirty="0">
              <a:cs typeface="Times New Roman" panose="02020603050405020304" pitchFamily="18" charset="0"/>
            </a:endParaRPr>
          </a:p>
          <a:p>
            <a:pPr indent="0" algn="ctr">
              <a:spcAft>
                <a:spcPts val="0"/>
              </a:spcAft>
              <a:buNone/>
            </a:pPr>
            <a:r>
              <a:rPr lang="ru-RU" sz="1400" dirty="0" smtClean="0">
                <a:cs typeface="Times New Roman" panose="02020603050405020304" pitchFamily="18" charset="0"/>
              </a:rPr>
              <a:t>Отказано в выдаче (по результатам осмотра энергоустановки) – </a:t>
            </a:r>
            <a:r>
              <a:rPr lang="ru-RU" sz="1400" dirty="0" smtClean="0">
                <a:cs typeface="Times New Roman" panose="02020603050405020304" pitchFamily="18" charset="0"/>
              </a:rPr>
              <a:t>227</a:t>
            </a:r>
            <a:endParaRPr lang="ru-RU" sz="1400" dirty="0" smtClean="0"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59632" y="1124744"/>
            <a:ext cx="723495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prstClr val="black"/>
                </a:solidFill>
                <a:cs typeface="Arial" charset="0"/>
              </a:rPr>
              <a:t>ПРЕДОСТАВЛЕНИЕ ГОСУДАРСТВЕННОЙ УСЛУГИ ПО ВЫДАЧЕ РАЗРЕШЕНИЙ НА ДОПУСК В ЭКСПЛУАТАЦИЮ ЭНЕРГОПРИНИМАЮЩИХ УСТАНОВОК ПОТРЕБИТЕЛЕЙ ЭЛЕКТРИЧЕСКОЙ ЭНЕРГИИ, ОБЪЕКТОВ ПО ПРОИЗВОДСТВУ ЭЛЕКТРИЧЕСКОЙ ЭНЕРГИИ, ОБЪЕКТОВ ЭЛЕКТРОСЕТЕВОГО ХОЗЯЙСТВА, ОБЪЕКТОВ ТЕПЛОСНАБЖЕНИЯ И ТЕПЛОПОТРЕБЛЯЮЩИХ УСТАНОВОК</a:t>
            </a:r>
            <a:endParaRPr lang="ru-RU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21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33588" y="502024"/>
            <a:ext cx="723495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altLang="zh-CN" sz="1400" b="1" dirty="0">
                <a:solidFill>
                  <a:prstClr val="black"/>
                </a:solidFill>
                <a:cs typeface="Arial" charset="0"/>
              </a:rPr>
              <a:t>Правоприменительная практика контрольно-надзорной деятельности Северо-Западного управления Ростехнадзора в сфере электроэнергетики за 9 месяцев 2022 </a:t>
            </a:r>
            <a:r>
              <a:rPr lang="ru-RU" altLang="zh-CN" sz="1400" b="1" dirty="0" smtClean="0">
                <a:solidFill>
                  <a:prstClr val="black"/>
                </a:solidFill>
                <a:cs typeface="Arial" charset="0"/>
              </a:rPr>
              <a:t>года.</a:t>
            </a:r>
          </a:p>
          <a:p>
            <a:pPr lvl="0" algn="ctr"/>
            <a:endParaRPr lang="ru-RU" altLang="zh-CN" sz="1400" b="1" dirty="0">
              <a:solidFill>
                <a:prstClr val="black"/>
              </a:solidFill>
              <a:cs typeface="Arial" charset="0"/>
            </a:endParaRPr>
          </a:p>
          <a:p>
            <a:pPr lvl="0" algn="ctr"/>
            <a:r>
              <a:rPr lang="ru-RU" altLang="zh-CN" b="1" dirty="0" smtClean="0">
                <a:solidFill>
                  <a:prstClr val="black"/>
                </a:solidFill>
                <a:cs typeface="Arial" charset="0"/>
              </a:rPr>
              <a:t>ПРОВЕДЕНИЕ ПРОФИЛАКТИЧЕСКИХ МЕРОПРИЯТИЙ</a:t>
            </a:r>
          </a:p>
          <a:p>
            <a:pPr lvl="0" algn="ctr"/>
            <a:endParaRPr lang="ru-RU" altLang="zh-CN" sz="1400" b="1" dirty="0">
              <a:solidFill>
                <a:prstClr val="black"/>
              </a:solidFill>
              <a:cs typeface="Arial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019446"/>
              </p:ext>
            </p:extLst>
          </p:nvPr>
        </p:nvGraphicFramePr>
        <p:xfrm>
          <a:off x="1259632" y="1844825"/>
          <a:ext cx="7201536" cy="45008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30065"/>
                <a:gridCol w="1171471"/>
              </a:tblGrid>
              <a:tr h="9265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Lato" panose="020F0502020204030203" pitchFamily="34" charset="0"/>
                        </a:rPr>
                        <a:t>Информирование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Lato" panose="020F0502020204030203" pitchFamily="34" charset="0"/>
                        </a:rPr>
                        <a:t>, в том числе с использованием официального сайта территориального управления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Lato" panose="020F0502020204030203" pitchFamily="34" charset="0"/>
                        </a:rPr>
                        <a:t>Ростехнадзора, в том числе: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Lato" panose="020F050202020403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Lato" panose="020F0502020204030203" pitchFamily="34" charset="0"/>
                        </a:rPr>
                        <a:t>8684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Lato" panose="020F0502020204030203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84838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Lato" panose="020F0502020204030203" pitchFamily="34" charset="0"/>
                        </a:rPr>
                        <a:t>направление в адрес контролируемых лиц сведений об обстоятельствах </a:t>
                      </a:r>
                      <a:b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Lato" panose="020F0502020204030203" pitchFamily="34" charset="0"/>
                        </a:rPr>
                      </a:b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Lato" panose="020F0502020204030203" pitchFamily="34" charset="0"/>
                        </a:rPr>
                        <a:t>и причинах аварий и несчастных случаях, а также иной информации </a:t>
                      </a:r>
                      <a:b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Lato" panose="020F0502020204030203" pitchFamily="34" charset="0"/>
                        </a:rPr>
                      </a:b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Lato" panose="020F0502020204030203" pitchFamily="34" charset="0"/>
                        </a:rPr>
                        <a:t>о реализации профилактических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Lato" panose="020F0502020204030203" pitchFamily="34" charset="0"/>
                        </a:rPr>
                        <a:t>мероприятий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Lato" panose="020F0502020204030203" pitchFamily="34" charset="0"/>
                        </a:rPr>
                        <a:t/>
                      </a:r>
                      <a:b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Lato" panose="020F0502020204030203" pitchFamily="34" charset="0"/>
                        </a:rPr>
                      </a:b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Lato" panose="020F0502020204030203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Lato" panose="020F0502020204030203" pitchFamily="34" charset="0"/>
                        </a:rPr>
                        <a:t>4691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Lato" panose="020F0502020204030203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26789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Lato" panose="020F0502020204030203" pitchFamily="34" charset="0"/>
                        </a:rPr>
                        <a:t>иные сведения, предусмотренные нормативными правовыми актами Российской Федерации, нормативными правовыми актами субъектов Российской Федерации и (или) программой профилактики рисков причинения 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Lato" panose="020F0502020204030203" pitchFamily="34" charset="0"/>
                        </a:rPr>
                        <a:t>вреда (информационные письма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Lato" panose="020F0502020204030203" pitchFamily="34" charset="0"/>
                        </a:rPr>
                        <a:t> по отдельным вопросам в части соблюдения обязательных требований в сфере федерального государственного энергетического надзора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Lato" panose="020F0502020204030203" pitchFamily="34" charset="0"/>
                        </a:rPr>
                        <a:t>)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Lato" panose="020F0502020204030203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Lato" panose="020F0502020204030203" pitchFamily="34" charset="0"/>
                        </a:rPr>
                        <a:t>3987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Lato" panose="020F0502020204030203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306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Lato" panose="020F0502020204030203" pitchFamily="34" charset="0"/>
                        </a:rPr>
                        <a:t>Объявление предостережения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Lato" panose="020F0502020204030203" pitchFamily="34" charset="0"/>
                        </a:rPr>
                        <a:t>80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Lato" panose="020F0502020204030203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7910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+mn-lt"/>
                          <a:cs typeface="Lato" panose="020F0502020204030203" pitchFamily="34" charset="0"/>
                        </a:rPr>
                        <a:t>Консультирование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Lato" panose="020F05020202040302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Lato" panose="020F0502020204030203" pitchFamily="34" charset="0"/>
                        </a:rPr>
                        <a:t>163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Lato" panose="020F0502020204030203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819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44074" y="476672"/>
            <a:ext cx="7234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altLang="zh-CN" sz="1400" b="1" dirty="0">
                <a:solidFill>
                  <a:prstClr val="black"/>
                </a:solidFill>
                <a:cs typeface="Arial" charset="0"/>
              </a:rPr>
              <a:t>Правоприменительная практика контрольно-надзорной деятельности Северо-Западного управления Ростехнадзора в сфере электроэнергетики за 9 месяцев 2022 года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1952" y="170080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2000" dirty="0" smtClean="0"/>
              <a:t>Спасибо за внимание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84910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 СЗУ">
    <a:dk1>
      <a:srgbClr val="0D75BA"/>
    </a:dk1>
    <a:lt1>
      <a:sysClr val="window" lastClr="FFFFFF"/>
    </a:lt1>
    <a:dk2>
      <a:srgbClr val="0D75BA"/>
    </a:dk2>
    <a:lt2>
      <a:srgbClr val="B0B0B0"/>
    </a:lt2>
    <a:accent1>
      <a:srgbClr val="3498DB"/>
    </a:accent1>
    <a:accent2>
      <a:srgbClr val="D61C35"/>
    </a:accent2>
    <a:accent3>
      <a:srgbClr val="22BA59"/>
    </a:accent3>
    <a:accent4>
      <a:srgbClr val="ED9A00"/>
    </a:accent4>
    <a:accent5>
      <a:srgbClr val="1DD6B7"/>
    </a:accent5>
    <a:accent6>
      <a:srgbClr val="D61D7D"/>
    </a:accent6>
    <a:hlink>
      <a:srgbClr val="002060"/>
    </a:hlink>
    <a:folHlink>
      <a:srgbClr val="800080"/>
    </a:folHlink>
  </a:clrScheme>
  <a:fontScheme name="Основной текст на белом фоне">
    <a:majorFont>
      <a:latin typeface="Lato Light"/>
      <a:ea typeface=""/>
      <a:cs typeface=""/>
    </a:majorFont>
    <a:minorFont>
      <a:latin typeface="Lato Light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2690</TotalTime>
  <Words>591</Words>
  <Application>Microsoft Office PowerPoint</Application>
  <PresentationFormat>Экран (4:3)</PresentationFormat>
  <Paragraphs>87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Михайлова Ирина Сергеевна</dc:creator>
  <cp:lastModifiedBy>Загребельная Ольга Владимировна</cp:lastModifiedBy>
  <cp:revision>452</cp:revision>
  <cp:lastPrinted>2022-11-15T13:27:12Z</cp:lastPrinted>
  <dcterms:created xsi:type="dcterms:W3CDTF">2014-12-09T06:57:46Z</dcterms:created>
  <dcterms:modified xsi:type="dcterms:W3CDTF">2022-11-16T07:39:42Z</dcterms:modified>
</cp:coreProperties>
</file>